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8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3" r:id="rId11"/>
    <p:sldId id="292" r:id="rId12"/>
    <p:sldId id="294" r:id="rId13"/>
    <p:sldId id="295" r:id="rId14"/>
    <p:sldId id="296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10" r:id="rId23"/>
    <p:sldId id="305" r:id="rId24"/>
    <p:sldId id="314" r:id="rId25"/>
    <p:sldId id="306" r:id="rId26"/>
    <p:sldId id="307" r:id="rId27"/>
    <p:sldId id="308" r:id="rId28"/>
    <p:sldId id="312" r:id="rId29"/>
    <p:sldId id="311" r:id="rId30"/>
    <p:sldId id="313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5" r:id="rId40"/>
    <p:sldId id="327" r:id="rId41"/>
    <p:sldId id="328" r:id="rId42"/>
    <p:sldId id="329" r:id="rId43"/>
    <p:sldId id="330" r:id="rId44"/>
    <p:sldId id="323" r:id="rId45"/>
    <p:sldId id="324" r:id="rId46"/>
    <p:sldId id="331" r:id="rId47"/>
    <p:sldId id="332" r:id="rId48"/>
    <p:sldId id="326" r:id="rId49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294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466311-05FB-458B-83F0-0E11903734FE}" type="datetime1">
              <a:rPr lang="pt-PT" smtClean="0"/>
              <a:t>29/05/2020</a:t>
            </a:fld>
            <a:endParaRPr 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992A21-C8DC-4D55-957E-311AC9239B55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pt-PT" noProof="0" smtClean="0"/>
              <a:t>‹nº›</a:t>
            </a:fld>
            <a:endParaRPr lang="pt-PT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de subtítulo do Modelo Global</a:t>
            </a:r>
            <a:endParaRPr lang="pt-PT" noProof="0" dirty="0"/>
          </a:p>
        </p:txBody>
      </p:sp>
      <p:pic>
        <p:nvPicPr>
          <p:cNvPr id="8" name="Imagem 7" descr="Nuvens brancas e largas num céu azul-escu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Imagem 9" descr="Grande plano do rebento de uma plant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Imagem 10" descr="Onda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C778C8-BB10-404B-95BD-A0CD53564F89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EA200A-87ED-477C-85F3-1A34BC6E8F4A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A31897-D5EF-49B7-A348-E151572401DB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pic>
        <p:nvPicPr>
          <p:cNvPr id="11" name="Imagem 10" descr="Grande plano de plantas verde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Imagem 8" descr="Onda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7" name="Marcador de Posição de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65869F-048C-4994-98EB-2A8DCC57D9B8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5" name="Marcador de Posição de Texto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9" name="Marcador de Posição de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BCFAF6-14B8-4878-B20C-3516D99B0AC3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E7A54D3-9CF6-4613-831B-990DEE10B080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EFD213-5BDD-48CE-A618-525FCF288BF1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  <a:endParaRPr lang="pt-PT" noProof="0" dirty="0"/>
          </a:p>
        </p:txBody>
      </p: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BE7EE8-2757-4D19-A719-97E16D1B6040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 noProof="0"/>
              <a:t>Clique para editar o estilo de título do Modelo Global</a:t>
            </a:r>
            <a:endParaRPr lang="pt-PT" noProof="0" dirty="0"/>
          </a:p>
        </p:txBody>
      </p:sp>
      <p:sp>
        <p:nvSpPr>
          <p:cNvPr id="3" name="Marcador de Posição da Imagem 2" descr="Um marcador de posição vazio para adicionar uma imagem. Clique no marcador de posição e selecione a imagem que pretende adicionar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 noProof="0"/>
              <a:t>Clique no ícone para adicionar uma imagem</a:t>
            </a:r>
            <a:endParaRPr lang="pt-PT" noProof="0" dirty="0"/>
          </a:p>
        </p:txBody>
      </p:sp>
      <p:sp>
        <p:nvSpPr>
          <p:cNvPr id="4" name="Marcador de Posição de Texto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 noProof="0"/>
              <a:t>Clique para editar os estilos do texto de Modelo Global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pt-PT" noProof="0" smtClean="0"/>
              <a:t>‹nº›</a:t>
            </a:fld>
            <a:endParaRPr lang="pt-PT" noProof="0" dirty="0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19AD97B-D7CB-45F8-91ED-F7D79A9AE76F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/>
          </a:p>
        </p:txBody>
      </p:sp>
      <p:sp>
        <p:nvSpPr>
          <p:cNvPr id="11" name="Retângulo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 dirty="0"/>
              <a:t>Editar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pt-PT" noProof="0" smtClean="0"/>
              <a:pPr rtl="0"/>
              <a:t>‹nº›</a:t>
            </a:fld>
            <a:endParaRPr lang="pt-PT" noProof="0" dirty="0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D87EEBAB-1344-48C0-B1BE-C55AE0AF4411}" type="datetime1">
              <a:rPr lang="pt-PT" noProof="0" smtClean="0"/>
              <a:t>29/05/2020</a:t>
            </a:fld>
            <a:endParaRPr lang="pt-PT" noProof="0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pt-PT" noProof="0" dirty="0"/>
              <a:t>Adicione um rodapé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44487" y="0"/>
            <a:ext cx="5360263" cy="23876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pt-PT" dirty="0"/>
              <a:t>As Principais atividades Produtivas Nacionais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1458" y="2506870"/>
            <a:ext cx="4846320" cy="821635"/>
          </a:xfrm>
        </p:spPr>
        <p:txBody>
          <a:bodyPr rtlCol="0">
            <a:normAutofit/>
          </a:bodyPr>
          <a:lstStyle/>
          <a:p>
            <a:pPr algn="ctr" rtl="0"/>
            <a:r>
              <a:rPr lang="pt-PT" dirty="0"/>
              <a:t>Bloco 6 – À Descoberta das </a:t>
            </a:r>
            <a:r>
              <a:rPr lang="pt-PT" dirty="0" err="1"/>
              <a:t>interrelações</a:t>
            </a:r>
            <a:r>
              <a:rPr lang="pt-PT" dirty="0"/>
              <a:t> entre a Natureza e a Sociedade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80C69DE-5DB1-4083-A9D3-E8EE4A5FBCB4}"/>
              </a:ext>
            </a:extLst>
          </p:cNvPr>
          <p:cNvSpPr txBox="1"/>
          <p:nvPr/>
        </p:nvSpPr>
        <p:spPr>
          <a:xfrm>
            <a:off x="2093843" y="5486400"/>
            <a:ext cx="3909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chemeClr val="bg1"/>
                </a:solidFill>
              </a:rPr>
              <a:t>Estudo do Meio – 4º Ano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FE53C1-3C6B-43D9-BAE9-4C373ADE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733" y="2228374"/>
            <a:ext cx="9371948" cy="287773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PT" sz="11200" b="1" dirty="0"/>
              <a:t>Qual é o setor que fornece serviços à comunidade?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11200" b="1" dirty="0"/>
              <a:t>Setor Primário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11200" b="1" dirty="0"/>
              <a:t>Setor Secundário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11200" b="1" dirty="0"/>
              <a:t>Setor Terciário  </a:t>
            </a:r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7956AD8-1C09-416E-8228-D2887313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10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74BB81D-AEB6-4912-93E8-1593638DA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264407"/>
            <a:ext cx="9388654" cy="14237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2429E63-7DBE-4BC4-A0A3-28B4BEE98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63" y="4762147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10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2AB2111-0B04-4931-8A1B-1F4663645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18" y="348772"/>
            <a:ext cx="9388654" cy="1518036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D340A6B-EE8D-4508-8E43-EE22C347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871" y="2215121"/>
            <a:ext cx="9371948" cy="3788114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PT" sz="5900" b="1" dirty="0"/>
              <a:t>Qual é o setor que transforma matérias-primas em Produtos acabados?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5900" b="1" dirty="0"/>
              <a:t>Setor Primário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5900" b="1" dirty="0"/>
              <a:t>Setor Secundário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5900" b="1" dirty="0"/>
              <a:t>Setor Terciário </a:t>
            </a:r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C6D6ECA-ABB9-4424-B4E5-A24933A5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11</a:t>
            </a:fld>
            <a:endParaRPr lang="pt-PT" noProof="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3319A01-33E1-4B7C-8162-F7DB341E4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005" y="4642878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58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842252-AD90-48D8-8AA3-AD25AA423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Dos exemplos dados, qual é a opção que corresponde a exemplos do setor terciário: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Turismo, comércio, construção civil e saúde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Turismo, comércio, pesca e pecuária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Turismo, comércio, educação e saúde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Turismo, construção civil, Indústria têxtil e saúde</a:t>
            </a:r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DF4AAE7-4B3E-4DA3-80FE-0A52229C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12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EBB598E-7172-4C59-8A3A-EED739194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178573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7249926-D563-437A-8A9B-7960EB36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07" y="4718502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5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27442D8-6A75-4FDD-9B5D-9964FEF8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679" y="1698036"/>
            <a:ext cx="10204174" cy="46206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Dos exemplos dados, qual é a opção que corresponde a exemplos do setor secundário: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Construção Civil, indústria têxtil, pesca e comércio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Construção Civil, indústria têxtil e indústria transformadora da energia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Construção Civil, indústria têxtil, comércio e transportes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Construção Civil, transportes e indústria transformadora da energia</a:t>
            </a:r>
          </a:p>
          <a:p>
            <a:pPr marL="457200" indent="-457200">
              <a:buAutoNum type="arabicParenR"/>
            </a:pPr>
            <a:endParaRPr lang="pt-PT" dirty="0"/>
          </a:p>
          <a:p>
            <a:pPr marL="457200" indent="-457200">
              <a:buAutoNum type="arabicParenR"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5F13EF3-DDCA-4854-A259-1BAC84D3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13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39D9129-DA2E-4AF4-990F-638CD555E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180000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635DA97-8139-4718-A318-570B8817E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79" y="3764516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8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E27E70D-91A9-4FF3-BA58-786D213B2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Dos exemplos dados, qual é a opção que corresponde a exemplos do setor primário: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400" b="1" dirty="0"/>
              <a:t>Agricultura, construção civil, indústria têxtil e pesca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400" b="1" dirty="0"/>
              <a:t>Pesca, artesanato, agricultura e pecuária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400" b="1" dirty="0"/>
              <a:t>Pesca, agricultura,  pecuária e silvicultura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400" b="1" dirty="0"/>
              <a:t>Agricultura, construção civil, pesca e pecuária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endParaRPr lang="pt-PT" sz="2400" b="1" dirty="0"/>
          </a:p>
          <a:p>
            <a:pPr marL="457200" indent="-457200">
              <a:lnSpc>
                <a:spcPct val="150000"/>
              </a:lnSpc>
              <a:buAutoNum type="arabicParenR"/>
            </a:pPr>
            <a:endParaRPr lang="pt-PT" sz="2400" b="1" dirty="0"/>
          </a:p>
          <a:p>
            <a:pPr marL="457200" indent="-457200">
              <a:lnSpc>
                <a:spcPct val="150000"/>
              </a:lnSpc>
              <a:buAutoNum type="arabicParenR"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51661AB-7C65-4676-8B1B-A84E5247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14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6E8612D-6A2C-46CB-8591-3541632F9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180000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2B43F6F-3763-4E5F-A1FB-5E3CF1536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06" y="4364582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2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1821DB5-CEFC-4391-8326-59DEED52F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065" y="2032167"/>
            <a:ext cx="9371948" cy="377228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O que são os Desequilíbrios da Natureza?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Esgotar os recursos ou destruir o ambiente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Partes do relevo terrestre que não estão ao mesmo nível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 Destruir as serras e outras partes do relevo terrestre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9650C71-2870-4BEF-87B4-B4B403CA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15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1892DFF-2B08-4A83-97B3-C4851C5E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987" y="514131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A7A4BD4-23B4-42D9-BE11-56C6DE85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552" y="3062481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90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8B42A-CE04-4E0F-9D5A-5FD39CFBF25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A Agricultura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45B0F49-9E52-41CF-9D71-748499BDD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5193" y="2083032"/>
            <a:ext cx="1758463" cy="1070979"/>
          </a:xfrm>
          <a:ln w="38100">
            <a:solidFill>
              <a:schemeClr val="accent1"/>
            </a:solidFill>
            <a:prstDash val="sysDot"/>
          </a:ln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PT" sz="2800" b="1" dirty="0"/>
              <a:t>Atividade Primária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DC070F0-0E75-4AC8-8C72-3C97E3D4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16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96CF071-8BD8-4CBA-A171-12D5D59E3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191" y="1700744"/>
            <a:ext cx="2936886" cy="1835554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597E0B50-6843-4917-898C-D0522B75E3F0}"/>
              </a:ext>
            </a:extLst>
          </p:cNvPr>
          <p:cNvSpPr/>
          <p:nvPr/>
        </p:nvSpPr>
        <p:spPr>
          <a:xfrm>
            <a:off x="3920502" y="2166587"/>
            <a:ext cx="1296266" cy="633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CBF47598-CE34-4B53-811C-BF9A338BD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082" y="2127690"/>
            <a:ext cx="1310754" cy="67061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674D51E-D783-4B44-B614-999FAD808AA2}"/>
              </a:ext>
            </a:extLst>
          </p:cNvPr>
          <p:cNvSpPr txBox="1"/>
          <p:nvPr/>
        </p:nvSpPr>
        <p:spPr>
          <a:xfrm>
            <a:off x="8759687" y="2110861"/>
            <a:ext cx="2385391" cy="12003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b="1" dirty="0"/>
              <a:t>Depende do: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/>
              <a:t>Clima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8497DB2-036B-4C2D-B7CF-8AAEEC82046C}"/>
              </a:ext>
            </a:extLst>
          </p:cNvPr>
          <p:cNvSpPr txBox="1"/>
          <p:nvPr/>
        </p:nvSpPr>
        <p:spPr>
          <a:xfrm>
            <a:off x="2000232" y="3703990"/>
            <a:ext cx="8428383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/>
              <a:t>Fatores que favorecem o desenvolvimento das plantas: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Humidade das zonas litorais;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Solos xistosos do interior;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Calor ou frio das regiões Norte;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Proximidade de rios.</a:t>
            </a:r>
          </a:p>
        </p:txBody>
      </p:sp>
    </p:spTree>
    <p:extLst>
      <p:ext uri="{BB962C8B-B14F-4D97-AF65-F5344CB8AC3E}">
        <p14:creationId xmlns:p14="http://schemas.microsoft.com/office/powerpoint/2010/main" val="97182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125C39D-D2AF-47F5-87CF-AFCC7312E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404659"/>
            <a:ext cx="9388654" cy="1518036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5579FC3-0006-4877-84C0-4C57D943A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967" y="1822111"/>
            <a:ext cx="6750793" cy="46206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Alguns dos produtos vegetais resultantes da agricultura podem ser comidos após a sua colheita (Ex: Fruta) ou podem ser transformados até chegarem às nossas casas (Ex: concentrado de tomate, vinho, azeite, etc.).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Portugal é muito conhecido devido aos seus vinhos de qualidade, como por exemplo, vinho do Porto, vinho da Madeira, entre outros.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8308B05-05D0-40F1-AA31-215450B55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17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193823F-955B-42F9-AF3B-5BBE0283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833" y="3450421"/>
            <a:ext cx="2425001" cy="136406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224A448-8126-4FED-A401-3EC6DC67D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801" y="4784234"/>
            <a:ext cx="2274387" cy="16691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6A27348-BCE4-4BB7-86A4-15A29A2C3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28" y="1983523"/>
            <a:ext cx="2247705" cy="151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11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52AF716-9243-4BC1-8141-82BF8389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18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86FB6B-06AA-4E09-8CD9-37F138FE5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44834"/>
            <a:ext cx="9388654" cy="15180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B15A9A-8605-4927-865F-559B8282A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52" y="1487004"/>
            <a:ext cx="10111095" cy="483655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3479EE1-EEBE-45CE-AB50-D8A790DCB2B8}"/>
              </a:ext>
            </a:extLst>
          </p:cNvPr>
          <p:cNvSpPr txBox="1"/>
          <p:nvPr/>
        </p:nvSpPr>
        <p:spPr>
          <a:xfrm>
            <a:off x="9011479" y="6243834"/>
            <a:ext cx="318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Borges, I. </a:t>
            </a:r>
            <a:r>
              <a:rPr lang="pt-PT" b="1" i="1" dirty="0" err="1"/>
              <a:t>et</a:t>
            </a:r>
            <a:r>
              <a:rPr lang="pt-PT" b="1" i="1" dirty="0"/>
              <a:t> al., </a:t>
            </a:r>
            <a:r>
              <a:rPr lang="pt-PT" b="1" dirty="0"/>
              <a:t>2019: 149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14715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D308255-5CBF-44A1-97BE-B9F44268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19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54BB53B-5B40-406A-BA82-92F892D94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44835"/>
            <a:ext cx="9388654" cy="15180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4F9A516-1389-4E0C-9CE5-0536F1B1F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60" y="1587381"/>
            <a:ext cx="8034823" cy="505077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50EB8FB-0E55-40B8-B5ED-9D03109158F2}"/>
              </a:ext>
            </a:extLst>
          </p:cNvPr>
          <p:cNvSpPr txBox="1"/>
          <p:nvPr/>
        </p:nvSpPr>
        <p:spPr>
          <a:xfrm>
            <a:off x="8988952" y="6149009"/>
            <a:ext cx="306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Borges, I. </a:t>
            </a:r>
            <a:r>
              <a:rPr lang="pt-PT" b="1" i="1" dirty="0" err="1"/>
              <a:t>et</a:t>
            </a:r>
            <a:r>
              <a:rPr lang="pt-PT" b="1" i="1" dirty="0"/>
              <a:t> al., </a:t>
            </a:r>
            <a:r>
              <a:rPr lang="pt-PT" b="1" dirty="0"/>
              <a:t>2019: 149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1708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D1C9E8-478C-4C51-A079-364DACD67FF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As atividades Económicas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6F184A8-E25C-4D24-8843-78F4E9861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</a:t>
            </a:fld>
            <a:endParaRPr lang="pt-PT" noProof="0" dirty="0"/>
          </a:p>
        </p:txBody>
      </p:sp>
      <p:sp>
        <p:nvSpPr>
          <p:cNvPr id="11" name="Marcador de Posição de Conteúdo 10">
            <a:extLst>
              <a:ext uri="{FF2B5EF4-FFF2-40B4-BE49-F238E27FC236}">
                <a16:creationId xmlns:a16="http://schemas.microsoft.com/office/drawing/2014/main" id="{0C8396F1-BD8E-4E05-BC52-0FF1A5C1B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052" y="1805158"/>
            <a:ext cx="6537460" cy="4589260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pt-PT" sz="2400" b="1" dirty="0"/>
              <a:t>As pessoas trabalham em diferentes áreas ou atividades para extrair, transformar ou vender recursos e produtos. Estas atividades estão divididas em três setores:</a:t>
            </a:r>
          </a:p>
          <a:p>
            <a:pPr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Setor Primário;</a:t>
            </a:r>
          </a:p>
          <a:p>
            <a:pPr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Setor Secundário;</a:t>
            </a:r>
          </a:p>
          <a:p>
            <a:pPr>
              <a:lnSpc>
                <a:spcPct val="16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Setor Terciário.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C53D36E-F4EE-4037-A47A-70BFB5F2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924" y="1608502"/>
            <a:ext cx="2840691" cy="1609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DE140C6-1C68-4978-B8BE-5AD4F182D5CF}"/>
              </a:ext>
            </a:extLst>
          </p:cNvPr>
          <p:cNvSpPr txBox="1"/>
          <p:nvPr/>
        </p:nvSpPr>
        <p:spPr>
          <a:xfrm>
            <a:off x="8836536" y="3267371"/>
            <a:ext cx="1192689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Pecuária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D2422D8C-0784-485A-AFA3-D603DE2DB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487" y="4128301"/>
            <a:ext cx="2867025" cy="1500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B260C6A-D414-4A9A-9612-6AFFE2D7698C}"/>
              </a:ext>
            </a:extLst>
          </p:cNvPr>
          <p:cNvSpPr txBox="1"/>
          <p:nvPr/>
        </p:nvSpPr>
        <p:spPr>
          <a:xfrm>
            <a:off x="5453267" y="5801333"/>
            <a:ext cx="1285464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Comércio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F27EAE-A5D9-4D49-8882-394A0FDE5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922" y="3816330"/>
            <a:ext cx="2628069" cy="1783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26F77EA-3086-44FA-97F0-BC2D8BBC402E}"/>
              </a:ext>
            </a:extLst>
          </p:cNvPr>
          <p:cNvSpPr txBox="1"/>
          <p:nvPr/>
        </p:nvSpPr>
        <p:spPr>
          <a:xfrm>
            <a:off x="8751720" y="5761594"/>
            <a:ext cx="1455100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Silvicultura</a:t>
            </a:r>
          </a:p>
        </p:txBody>
      </p:sp>
    </p:spTree>
    <p:extLst>
      <p:ext uri="{BB962C8B-B14F-4D97-AF65-F5344CB8AC3E}">
        <p14:creationId xmlns:p14="http://schemas.microsoft.com/office/powerpoint/2010/main" val="1607981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7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77411F-FC1B-48EF-A5EA-42CF3E8510D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A Silvicultura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DD569E7-6F7A-4302-95C3-F5201ADC1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0017" y="1799724"/>
            <a:ext cx="2313833" cy="685224"/>
          </a:xfrm>
          <a:ln w="571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/>
              <a:t>Silvicultura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B9A043C-BC16-42C4-9CF0-67193162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20</a:t>
            </a:fld>
            <a:endParaRPr lang="pt-PT" noProof="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55CC54-858D-48B9-81A8-CCF5FA351F75}"/>
              </a:ext>
            </a:extLst>
          </p:cNvPr>
          <p:cNvSpPr txBox="1"/>
          <p:nvPr/>
        </p:nvSpPr>
        <p:spPr>
          <a:xfrm>
            <a:off x="972712" y="4253782"/>
            <a:ext cx="3763617" cy="830997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400" b="1" dirty="0"/>
              <a:t>Plantação, tratamento e exploração das florestas </a:t>
            </a: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A4F95BB3-0178-4AEB-86A0-AB11545E2B9E}"/>
              </a:ext>
            </a:extLst>
          </p:cNvPr>
          <p:cNvSpPr/>
          <p:nvPr/>
        </p:nvSpPr>
        <p:spPr>
          <a:xfrm>
            <a:off x="2329733" y="2670313"/>
            <a:ext cx="914400" cy="15173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1F07DA9-60ED-43A1-B7E0-F4C1199EB18D}"/>
              </a:ext>
            </a:extLst>
          </p:cNvPr>
          <p:cNvSpPr txBox="1"/>
          <p:nvPr/>
        </p:nvSpPr>
        <p:spPr>
          <a:xfrm>
            <a:off x="5075583" y="1669774"/>
            <a:ext cx="6877878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000" b="1" dirty="0"/>
              <a:t>O oxigénio, indispensável à nossa vida, é produzido pelas árvores. Para além disso, as árvores  protegem o solo contra a erosão e as suas raízes seguram o solo facilitando a infiltração das águas. </a:t>
            </a:r>
          </a:p>
          <a:p>
            <a:pPr>
              <a:lnSpc>
                <a:spcPct val="150000"/>
              </a:lnSpc>
            </a:pPr>
            <a:r>
              <a:rPr lang="pt-PT" sz="2000" b="1" dirty="0"/>
              <a:t>As árvores são uma fonte de riqueza para o Homem, uma vez que delas se pode extrair: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000" b="1" dirty="0"/>
              <a:t>Madeira;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000" b="1" dirty="0"/>
              <a:t>Cortiça;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000" b="1" dirty="0"/>
              <a:t>Resina;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000" b="1" dirty="0"/>
              <a:t>Frutos.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6FDB844-EF99-4131-97C9-12638789E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085" y="4026205"/>
            <a:ext cx="2666203" cy="232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0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7" grpId="0" animBg="1"/>
      <p:bldP spid="8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63D1046-F376-43C7-8C92-69D4D8E5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21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D4B6CF3-AC57-40CC-8625-39AB20143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44834"/>
            <a:ext cx="9388654" cy="1518036"/>
          </a:xfrm>
          <a:prstGeom prst="rect">
            <a:avLst/>
          </a:prstGeom>
        </p:spPr>
      </p:pic>
      <p:pic>
        <p:nvPicPr>
          <p:cNvPr id="9" name="Imagem 8" descr="Uma imagem com mapa, fotografia, sentado, mesa&#10;&#10;Descrição gerada automaticamente">
            <a:extLst>
              <a:ext uri="{FF2B5EF4-FFF2-40B4-BE49-F238E27FC236}">
                <a16:creationId xmlns:a16="http://schemas.microsoft.com/office/drawing/2014/main" id="{7C38071F-46F1-4190-AC1D-0DD8E8D6A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26" y="1506670"/>
            <a:ext cx="9918347" cy="476442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B5A1695-3DF1-4C9F-90C7-DB419B976E40}"/>
              </a:ext>
            </a:extLst>
          </p:cNvPr>
          <p:cNvSpPr txBox="1"/>
          <p:nvPr/>
        </p:nvSpPr>
        <p:spPr>
          <a:xfrm>
            <a:off x="8905461" y="6243834"/>
            <a:ext cx="319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Borges, I. </a:t>
            </a:r>
            <a:r>
              <a:rPr lang="pt-PT" b="1" i="1" dirty="0" err="1"/>
              <a:t>et</a:t>
            </a:r>
            <a:r>
              <a:rPr lang="pt-PT" b="1" i="1" dirty="0"/>
              <a:t> al., </a:t>
            </a:r>
            <a:r>
              <a:rPr lang="pt-PT" b="1" dirty="0"/>
              <a:t>2019: 150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5275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4AEE87D-4998-40FB-B79F-08F95E97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65" y="365612"/>
            <a:ext cx="9388654" cy="1518036"/>
          </a:xfrm>
          <a:prstGeom prst="rect">
            <a:avLst/>
          </a:prstGeom>
        </p:spPr>
      </p:pic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A50D38B-6749-40EB-811E-24891C4A4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22</a:t>
            </a:fld>
            <a:endParaRPr lang="pt-PT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F3D42BA-9EF9-4AD3-9D0A-FBE5DD195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58" y="1883648"/>
            <a:ext cx="10660573" cy="383998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40E9984-DE65-4546-AAB2-8ABC1CFD21FD}"/>
              </a:ext>
            </a:extLst>
          </p:cNvPr>
          <p:cNvSpPr txBox="1"/>
          <p:nvPr/>
        </p:nvSpPr>
        <p:spPr>
          <a:xfrm>
            <a:off x="9210261" y="6246816"/>
            <a:ext cx="271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Borges, I. </a:t>
            </a:r>
            <a:r>
              <a:rPr lang="pt-PT" b="1" i="1" dirty="0" err="1"/>
              <a:t>et</a:t>
            </a:r>
            <a:r>
              <a:rPr lang="pt-PT" b="1" i="1" dirty="0"/>
              <a:t> al., </a:t>
            </a:r>
            <a:r>
              <a:rPr lang="pt-PT" b="1" dirty="0"/>
              <a:t>2019: 150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38462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02EC3-7095-4788-970D-7CFB8AF2655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A Pecuária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25DD067-8248-4824-8FFF-A2BC63E53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187" y="2121470"/>
            <a:ext cx="1783747" cy="567599"/>
          </a:xfrm>
          <a:ln w="571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/>
              <a:t>Pecuária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B2B51C5-4820-4912-8AE4-9E084298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23</a:t>
            </a:fld>
            <a:endParaRPr lang="pt-PT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060F7A5-B388-489F-932C-49BD7308F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747939" y="1637106"/>
            <a:ext cx="951058" cy="153632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72111BB-E2B3-4730-B169-8B46543BE024}"/>
              </a:ext>
            </a:extLst>
          </p:cNvPr>
          <p:cNvSpPr txBox="1"/>
          <p:nvPr/>
        </p:nvSpPr>
        <p:spPr>
          <a:xfrm>
            <a:off x="5171002" y="1923667"/>
            <a:ext cx="6610596" cy="225106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/>
              <a:t>É uma atividade económica que depende da existência de bons pastos e clima, sendo que a criação de gado que é uma fonte de alimento e de matérias-primas.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F254EF2-2B08-499F-83C9-2FBD8A5D4F03}"/>
              </a:ext>
            </a:extLst>
          </p:cNvPr>
          <p:cNvSpPr txBox="1"/>
          <p:nvPr/>
        </p:nvSpPr>
        <p:spPr>
          <a:xfrm>
            <a:off x="5171002" y="4638746"/>
            <a:ext cx="6329243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Está muito ligada à agricultura.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As explorações familiares foram substituídas por explorações industriais.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943AD00-3C10-4253-BB46-9E0C5A5D0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02" y="2885486"/>
            <a:ext cx="34290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B7FA647-5EB2-44F3-A2A1-4EDA8777C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645" y="4850642"/>
            <a:ext cx="3657526" cy="1778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933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ção de Conteúdo 8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04A73E94-DE9C-4F02-92EF-B7F44443ED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74" y="68263"/>
            <a:ext cx="8138451" cy="6492875"/>
          </a:xfrm>
          <a:noFill/>
        </p:spPr>
      </p:pic>
      <p:sp>
        <p:nvSpPr>
          <p:cNvPr id="4" name="Marcador de Posição do Número do Diapositivo 3" hidden="1">
            <a:extLst>
              <a:ext uri="{FF2B5EF4-FFF2-40B4-BE49-F238E27FC236}">
                <a16:creationId xmlns:a16="http://schemas.microsoft.com/office/drawing/2014/main" id="{3FDB1EAE-3172-4040-8970-F692A6CB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9CD8D479-8942-46E8-A226-A4E01F7A105C}" type="slidenum">
              <a:rPr lang="pt-PT" noProof="0" smtClean="0"/>
              <a:pPr rtl="0">
                <a:spcAft>
                  <a:spcPts val="600"/>
                </a:spcAft>
              </a:pPr>
              <a:t>24</a:t>
            </a:fld>
            <a:endParaRPr lang="pt-PT" noProof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AF5D8A9-E880-488E-B219-46F44C658971}"/>
              </a:ext>
            </a:extLst>
          </p:cNvPr>
          <p:cNvSpPr txBox="1"/>
          <p:nvPr/>
        </p:nvSpPr>
        <p:spPr>
          <a:xfrm>
            <a:off x="10349947" y="5914807"/>
            <a:ext cx="172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Borges, I. </a:t>
            </a:r>
            <a:r>
              <a:rPr lang="pt-PT" b="1" i="1" dirty="0" err="1"/>
              <a:t>et</a:t>
            </a:r>
            <a:r>
              <a:rPr lang="pt-PT" b="1" i="1" dirty="0"/>
              <a:t> al., </a:t>
            </a:r>
            <a:r>
              <a:rPr lang="pt-PT" b="1" dirty="0"/>
              <a:t>2019: 152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1080222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5786C6F-C092-46EA-AE8C-8FC3CCA9A1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96" y="1566001"/>
            <a:ext cx="9978887" cy="448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400" b="1" dirty="0"/>
              <a:t>Diferentes produtos que se podem obter a partir da exploração pecuária</a:t>
            </a:r>
            <a:r>
              <a:rPr lang="pt-PT" dirty="0"/>
              <a:t>: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364E85E-7AD9-4F98-B526-BD53799A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25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4FFCBFA-31F8-403A-80FB-17A62E7E7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73" y="218330"/>
            <a:ext cx="9388654" cy="1518036"/>
          </a:xfrm>
          <a:prstGeom prst="rect">
            <a:avLst/>
          </a:prstGeom>
        </p:spPr>
      </p:pic>
      <p:pic>
        <p:nvPicPr>
          <p:cNvPr id="9" name="Imagem 8" descr="Uma imagem com fotografia, mesa, itens, laranja&#10;&#10;Descrição gerada automaticamente">
            <a:extLst>
              <a:ext uri="{FF2B5EF4-FFF2-40B4-BE49-F238E27FC236}">
                <a16:creationId xmlns:a16="http://schemas.microsoft.com/office/drawing/2014/main" id="{473F49D2-EBBB-4661-B388-1E0B47256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27" y="1976136"/>
            <a:ext cx="9009945" cy="465326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C03F4FB-FD27-44EB-AA4E-31D6E9A02136}"/>
              </a:ext>
            </a:extLst>
          </p:cNvPr>
          <p:cNvSpPr txBox="1"/>
          <p:nvPr/>
        </p:nvSpPr>
        <p:spPr>
          <a:xfrm>
            <a:off x="10508207" y="5983069"/>
            <a:ext cx="159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Borges, I. </a:t>
            </a:r>
            <a:r>
              <a:rPr lang="pt-PT" b="1" i="1" dirty="0" err="1"/>
              <a:t>et</a:t>
            </a:r>
            <a:r>
              <a:rPr lang="pt-PT" b="1" i="1" dirty="0"/>
              <a:t> al., </a:t>
            </a:r>
            <a:r>
              <a:rPr lang="pt-PT" b="1" dirty="0"/>
              <a:t>2019: 153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42429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BA40A55-A5F9-4F98-8BAC-45DBFC0DD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6" y="1566001"/>
            <a:ext cx="9244721" cy="120370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É obrigatório que as explorações pecuárias respeitem os cuidados de higiene e saúde, daí serem controladas por entidades sanitárias.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F1278DA-3EEB-4D60-B7CB-22FEA232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26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A04F698-62C8-46CB-8C79-14DC3FFEF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194068"/>
            <a:ext cx="9388654" cy="151803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BBF105D-2F37-4465-A8DF-3C4AF4B616E8}"/>
              </a:ext>
            </a:extLst>
          </p:cNvPr>
          <p:cNvSpPr txBox="1"/>
          <p:nvPr/>
        </p:nvSpPr>
        <p:spPr>
          <a:xfrm>
            <a:off x="1484243" y="3198167"/>
            <a:ext cx="1391477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b="1" dirty="0"/>
              <a:t>1ª Razão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997BA1D-B39D-4DD0-ABF6-DFA94455C9BB}"/>
              </a:ext>
            </a:extLst>
          </p:cNvPr>
          <p:cNvSpPr txBox="1"/>
          <p:nvPr/>
        </p:nvSpPr>
        <p:spPr>
          <a:xfrm>
            <a:off x="1484243" y="4028661"/>
            <a:ext cx="1391477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b="1" dirty="0"/>
              <a:t>2ª Razão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570FCC-5DF0-46E6-A44C-11EF2DEAFC5C}"/>
              </a:ext>
            </a:extLst>
          </p:cNvPr>
          <p:cNvSpPr txBox="1"/>
          <p:nvPr/>
        </p:nvSpPr>
        <p:spPr>
          <a:xfrm>
            <a:off x="1484242" y="4885660"/>
            <a:ext cx="1391477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PT" sz="2400" b="1" dirty="0"/>
              <a:t>3ª Razão</a:t>
            </a:r>
          </a:p>
        </p:txBody>
      </p:sp>
      <p:cxnSp>
        <p:nvCxnSpPr>
          <p:cNvPr id="13" name="Conexão: Ângulo Reto 12">
            <a:extLst>
              <a:ext uri="{FF2B5EF4-FFF2-40B4-BE49-F238E27FC236}">
                <a16:creationId xmlns:a16="http://schemas.microsoft.com/office/drawing/2014/main" id="{7F9090A4-7C3B-4F75-9577-E923D5E054B7}"/>
              </a:ext>
            </a:extLst>
          </p:cNvPr>
          <p:cNvCxnSpPr/>
          <p:nvPr/>
        </p:nvCxnSpPr>
        <p:spPr>
          <a:xfrm>
            <a:off x="2875719" y="3273287"/>
            <a:ext cx="2001079" cy="21203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: Ângulo Reto 15">
            <a:extLst>
              <a:ext uri="{FF2B5EF4-FFF2-40B4-BE49-F238E27FC236}">
                <a16:creationId xmlns:a16="http://schemas.microsoft.com/office/drawing/2014/main" id="{C2216A47-9304-4DA0-9682-FBDF5BC1CB29}"/>
              </a:ext>
            </a:extLst>
          </p:cNvPr>
          <p:cNvCxnSpPr>
            <a:cxnSpLocks/>
          </p:cNvCxnSpPr>
          <p:nvPr/>
        </p:nvCxnSpPr>
        <p:spPr>
          <a:xfrm>
            <a:off x="2882342" y="4141637"/>
            <a:ext cx="1994456" cy="21832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xão: Ângulo Reto 19">
            <a:extLst>
              <a:ext uri="{FF2B5EF4-FFF2-40B4-BE49-F238E27FC236}">
                <a16:creationId xmlns:a16="http://schemas.microsoft.com/office/drawing/2014/main" id="{FEB980D6-4A58-4E03-B6A2-DC7D63278EBC}"/>
              </a:ext>
            </a:extLst>
          </p:cNvPr>
          <p:cNvCxnSpPr/>
          <p:nvPr/>
        </p:nvCxnSpPr>
        <p:spPr>
          <a:xfrm>
            <a:off x="2882342" y="4998637"/>
            <a:ext cx="1994456" cy="23083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3919207-062A-416A-AB72-2355ABC622F8}"/>
              </a:ext>
            </a:extLst>
          </p:cNvPr>
          <p:cNvSpPr txBox="1"/>
          <p:nvPr/>
        </p:nvSpPr>
        <p:spPr>
          <a:xfrm>
            <a:off x="4996070" y="3285266"/>
            <a:ext cx="4108177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Proteger a saúde dos consumidores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D07D106-00CB-496D-8DF2-889808FC6011}"/>
              </a:ext>
            </a:extLst>
          </p:cNvPr>
          <p:cNvSpPr txBox="1"/>
          <p:nvPr/>
        </p:nvSpPr>
        <p:spPr>
          <a:xfrm>
            <a:off x="4996070" y="4121760"/>
            <a:ext cx="4545496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Proteger a natureza de contaminações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0204A68-72D7-4871-88CD-14BBE93EB197}"/>
              </a:ext>
            </a:extLst>
          </p:cNvPr>
          <p:cNvSpPr txBox="1"/>
          <p:nvPr/>
        </p:nvSpPr>
        <p:spPr>
          <a:xfrm>
            <a:off x="4996070" y="5029414"/>
            <a:ext cx="3551583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Proteger a saúde dos animais</a:t>
            </a:r>
          </a:p>
        </p:txBody>
      </p:sp>
    </p:spTree>
    <p:extLst>
      <p:ext uri="{BB962C8B-B14F-4D97-AF65-F5344CB8AC3E}">
        <p14:creationId xmlns:p14="http://schemas.microsoft.com/office/powerpoint/2010/main" val="871544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21" grpId="0" animBg="1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A3F27E6-94E2-472D-8C02-EC191AD9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27</a:t>
            </a:fld>
            <a:endParaRPr lang="pt-PT" noProof="0" dirty="0"/>
          </a:p>
        </p:txBody>
      </p:sp>
      <p:pic>
        <p:nvPicPr>
          <p:cNvPr id="10" name="Marcador de Posição de Conteúdo 9">
            <a:extLst>
              <a:ext uri="{FF2B5EF4-FFF2-40B4-BE49-F238E27FC236}">
                <a16:creationId xmlns:a16="http://schemas.microsoft.com/office/drawing/2014/main" id="{3AE6CF8B-411B-4BB1-B0D3-D359D41FB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6458" y="1596443"/>
            <a:ext cx="7125284" cy="427517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4D21502-7807-415F-ADD0-D5C20418B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73" y="149742"/>
            <a:ext cx="9388654" cy="151803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25B1B9-1EEA-4E80-9D90-030F7932672B}"/>
              </a:ext>
            </a:extLst>
          </p:cNvPr>
          <p:cNvSpPr txBox="1"/>
          <p:nvPr/>
        </p:nvSpPr>
        <p:spPr>
          <a:xfrm>
            <a:off x="3572378" y="5871613"/>
            <a:ext cx="3659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ETAR de Serzedelo, Guimarães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E6726BA-FFFA-4D50-AFC6-7988F3026C0C}"/>
              </a:ext>
            </a:extLst>
          </p:cNvPr>
          <p:cNvSpPr txBox="1"/>
          <p:nvPr/>
        </p:nvSpPr>
        <p:spPr>
          <a:xfrm>
            <a:off x="9282846" y="2764532"/>
            <a:ext cx="1878950" cy="193899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400" b="1" dirty="0"/>
              <a:t>Estação de Tratamento de Águas Residuais (ETAR)</a:t>
            </a:r>
          </a:p>
        </p:txBody>
      </p:sp>
    </p:spTree>
    <p:extLst>
      <p:ext uri="{BB962C8B-B14F-4D97-AF65-F5344CB8AC3E}">
        <p14:creationId xmlns:p14="http://schemas.microsoft.com/office/powerpoint/2010/main" val="3958932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2F95D09-74A1-4A8D-A2C7-753071E0D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Quais o principais fatores que influenciam as Produções agrícolas?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Vento, proximidade de rios e tipo de solo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2) Humidade, solos xistosos, calor ou frio e proximidade de rios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3) Humidade, vento e proximidade de rios.</a:t>
            </a:r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5BAAD2C-EC74-4B92-9ACD-DFC25DC3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28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C67CC18-2113-48C0-BD8D-2FECB71F3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25" y="258087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997648A-1D3E-4DA8-B9E4-CEF1D607A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554" y="3998657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53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90179-0033-4F29-BA43-9A43CE4241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Mostra que sabes…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DB272E4-FA85-41AB-AE1A-168A93E18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065" y="2117347"/>
            <a:ext cx="9371948" cy="34698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O que se pode extrair das espécies florestais?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1) Madeira, arroz, centeio e azeite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2) Madeira, cortiça, pera e arroz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3) Madeira, cortiça, resina e frutos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F88AABB-5886-4A28-8045-6F0E0725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29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01168A1-7063-49D4-A808-CA52EEC4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83" y="4682635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5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17114-B97B-4815-A2FA-6E25C824AD6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As atividades Económicas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A69EB16-4CAE-4EAD-9713-872D100A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9556CA1-36F4-4AB3-9D08-8C1A8C673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700" y="1877024"/>
            <a:ext cx="3137554" cy="17684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B2F7AD7-7745-4AB5-BD34-5F8B1C68A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15" y="3907095"/>
            <a:ext cx="1767993" cy="53649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2637271-0A47-4760-A07F-89FA9C926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707" y="3692362"/>
            <a:ext cx="3295730" cy="176844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66E846F-804E-4A30-867C-A896A950D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3834" y="5460802"/>
            <a:ext cx="1566808" cy="54259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7A5D560-F01E-4745-90B7-8B5DF1916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059" y="1867371"/>
            <a:ext cx="2865368" cy="160948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C62A518-09F0-4DDE-A7FF-15589E284A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393" y="3541512"/>
            <a:ext cx="1054699" cy="53649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FE803E8-98E1-462B-9D4C-0FDC877A2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4937" y="3370600"/>
            <a:ext cx="3080076" cy="1609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2896355-EEF3-4DFC-BF1B-A88DDA796283}"/>
              </a:ext>
            </a:extLst>
          </p:cNvPr>
          <p:cNvSpPr txBox="1"/>
          <p:nvPr/>
        </p:nvSpPr>
        <p:spPr>
          <a:xfrm>
            <a:off x="9225179" y="5254568"/>
            <a:ext cx="1619592" cy="70788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Exploração Mineral</a:t>
            </a:r>
          </a:p>
        </p:txBody>
      </p:sp>
    </p:spTree>
    <p:extLst>
      <p:ext uri="{BB962C8B-B14F-4D97-AF65-F5344CB8AC3E}">
        <p14:creationId xmlns:p14="http://schemas.microsoft.com/office/powerpoint/2010/main" val="8267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A687AB2-3C65-4CE1-A042-D99D1CC37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6" y="2008718"/>
            <a:ext cx="9371948" cy="462068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Quais são as Principais espécies florestais em Portugal?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Sobreiro, Bananeira, Pinheiro Manso e Eucalipto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Sobreiro, Pinheiro Manso, Pinheiro Bravo e Eucalipto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Bananeira, Coqueiro, Carvalho e Eucalipto</a:t>
            </a:r>
          </a:p>
          <a:p>
            <a:pPr marL="457200" indent="-457200">
              <a:buAutoNum type="arabicParenR"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A26921D-3E64-421E-863D-02EEB0EA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30</a:t>
            </a:fld>
            <a:endParaRPr lang="pt-PT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9D74825-D1FA-4A42-B635-CC2587199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20" y="333760"/>
            <a:ext cx="9388654" cy="15180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72DBA5B-9256-486A-ABC3-F87631DFA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20" y="3725319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39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A52B23A-C260-4349-9025-C084F0733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5" y="1831044"/>
            <a:ext cx="9371948" cy="414568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O que é a pecuária?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1) Plantação, tratamento e exploração das florestas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2) Atividade primária que depende do solo e do clima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3) Atividade económica que depende da existência de bons pastos e clima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A1EC2A2-870C-4D7C-965C-2CDDD2205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31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86EE8B8-8B3D-41A2-B543-D8EA40EDA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25" y="208135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C72BDEA-659F-42CD-B3BA-96D81414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762" y="4391087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505E7B-B8DB-43BC-994C-8A9BAA447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As explorações pecuárias devem respeitam os cuidados de higiene e saúde para: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Proteger a saúde dos consumidores e a natureza de contaminações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Proteger a natureza de contaminações e o solo da erosão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Proteger a saúde dos animais e o solo da erosão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endParaRPr lang="pt-PT" sz="2400" b="1" dirty="0"/>
          </a:p>
          <a:p>
            <a:pPr marL="457200" indent="-457200">
              <a:buFont typeface="Arial" panose="020B0604020202020204" pitchFamily="34" charset="0"/>
              <a:buAutoNum type="arabicParenR"/>
            </a:pPr>
            <a:endParaRPr lang="pt-PT" sz="2400" b="1" dirty="0"/>
          </a:p>
          <a:p>
            <a:pPr marL="457200" indent="-457200">
              <a:buAutoNum type="arabicParenR"/>
            </a:pPr>
            <a:endParaRPr lang="pt-PT" sz="2400" b="1" dirty="0"/>
          </a:p>
          <a:p>
            <a:pPr marL="0" indent="0">
              <a:buNone/>
            </a:pPr>
            <a:endParaRPr lang="pt-PT" sz="2400" b="1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AFB6EEB-982B-4DB4-845A-E13AA0E3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32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9C830EC-BC7E-4201-A96B-0D03BDAE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25" y="231582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089DD89-DC93-4CFA-9297-15362C218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23" y="3185139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25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DCF6A14-7BB2-4D99-B043-9BF384A0B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5" y="1817792"/>
            <a:ext cx="9371948" cy="376137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O que quer dizer a sigla ETAR?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Estação de Tratamento do Ar e de Resíduos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Estação de Tratamento de Águas Residuais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Espaço de Tratamento de Águas e Resinas</a:t>
            </a:r>
          </a:p>
          <a:p>
            <a:pPr marL="457200" indent="-457200">
              <a:buAutoNum type="arabicParenR"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0A6CC4F-C020-4B2F-9205-3A6C3DF6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33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9C9FC2-D636-4545-90A2-46B770036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25" y="165932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F45C5DB-CA1E-46DA-871D-C29FEFBFF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025" y="3569452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8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28AEF5-EE52-4BB4-90A8-7DB35BBCAA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A Pesca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8FD2E17-C93E-4D9B-8745-13BC06C16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990071"/>
            <a:ext cx="9371948" cy="372599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b="1" dirty="0"/>
              <a:t>A população procura alimento nas águas, uma vez que Portugal tem uma extensa costa marítima e muitos cursos de água.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b="1" dirty="0"/>
              <a:t>Existem três tipos de Pesca: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b="1" dirty="0"/>
              <a:t> </a:t>
            </a:r>
            <a:r>
              <a:rPr lang="pt-PT" b="1" u="sng" dirty="0"/>
              <a:t>Lagunar:</a:t>
            </a:r>
            <a:r>
              <a:rPr lang="pt-PT" b="1" dirty="0"/>
              <a:t> em lagoas e lagos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b="1" u="sng" dirty="0"/>
              <a:t>Fluvial:</a:t>
            </a:r>
            <a:r>
              <a:rPr lang="pt-PT" b="1" dirty="0"/>
              <a:t> em rios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b="1" u="sng" dirty="0"/>
              <a:t>Marítima:</a:t>
            </a:r>
            <a:r>
              <a:rPr lang="pt-PT" b="1" dirty="0"/>
              <a:t> junto à costa ou no mar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E2A57A1-9663-498C-B5F9-9C8A9752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34</a:t>
            </a:fld>
            <a:endParaRPr lang="pt-PT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B84446E-AF56-4002-B2EA-4D1D8CD8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686" y="3460217"/>
            <a:ext cx="3445565" cy="193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59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306A996-3B68-4EF7-BF16-5E444CD7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725" y="4110511"/>
            <a:ext cx="2826387" cy="820004"/>
          </a:xfrm>
          <a:ln w="38100">
            <a:solidFill>
              <a:schemeClr val="accent1"/>
            </a:solidFill>
            <a:prstDash val="lgDash"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PT" sz="2400" b="1" dirty="0"/>
              <a:t>Zona Económica Exclusiva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1BD80C4-621A-4F91-BFD9-A0EF7581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35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C66989-611A-4CFA-AFF2-B47CC5341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36271"/>
            <a:ext cx="9388654" cy="151803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C5D4DB1-65FC-41F6-B0B6-214FA29337FB}"/>
              </a:ext>
            </a:extLst>
          </p:cNvPr>
          <p:cNvSpPr txBox="1"/>
          <p:nvPr/>
        </p:nvSpPr>
        <p:spPr>
          <a:xfrm>
            <a:off x="1254776" y="1754307"/>
            <a:ext cx="9770526" cy="147732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/>
              <a:t>O Peixe pode ser utilizado na alimentação Humana (Fresco, conservado ou congelado) e em rações de animais</a:t>
            </a:r>
          </a:p>
          <a:p>
            <a:r>
              <a:rPr lang="pt-PT" dirty="0"/>
              <a:t> 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ABCE3F7C-55E9-4EEA-98F0-D9E9737416F7}"/>
              </a:ext>
            </a:extLst>
          </p:cNvPr>
          <p:cNvSpPr/>
          <p:nvPr/>
        </p:nvSpPr>
        <p:spPr>
          <a:xfrm>
            <a:off x="4872983" y="4085530"/>
            <a:ext cx="1497496" cy="820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608D05-29E6-4356-B1CC-144BD0958F90}"/>
              </a:ext>
            </a:extLst>
          </p:cNvPr>
          <p:cNvSpPr txBox="1"/>
          <p:nvPr/>
        </p:nvSpPr>
        <p:spPr>
          <a:xfrm>
            <a:off x="6140039" y="3831591"/>
            <a:ext cx="4455032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200" b="1" dirty="0"/>
              <a:t>Zona limite do mar em que cada país pode pescar de modo a proteger as espécies </a:t>
            </a:r>
          </a:p>
        </p:txBody>
      </p:sp>
    </p:spTree>
    <p:extLst>
      <p:ext uri="{BB962C8B-B14F-4D97-AF65-F5344CB8AC3E}">
        <p14:creationId xmlns:p14="http://schemas.microsoft.com/office/powerpoint/2010/main" val="28346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16F8A17-CA4D-42D0-91F1-1C41991BC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930" y="1617096"/>
            <a:ext cx="10455966" cy="44635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PT" sz="2400" b="1" dirty="0">
                <a:solidFill>
                  <a:srgbClr val="FF0000"/>
                </a:solidFill>
              </a:rPr>
              <a:t>Principais Produtos Piscatórios</a:t>
            </a:r>
          </a:p>
          <a:p>
            <a:pPr marL="0" indent="0">
              <a:buNone/>
            </a:pPr>
            <a:endParaRPr lang="pt-PT" sz="2400" b="1" dirty="0"/>
          </a:p>
          <a:p>
            <a:r>
              <a:rPr lang="pt-PT" sz="2400" b="1" dirty="0"/>
              <a:t>No mar pescam-se diferentes tipos de: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2400" b="1" u="sng" dirty="0"/>
              <a:t>Peixe:</a:t>
            </a:r>
            <a:r>
              <a:rPr lang="pt-PT" sz="2400" b="1" dirty="0"/>
              <a:t> sardinha, pescada, atum, carapau, cavala, espadarte, faneca, etc.;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2400" b="1" u="sng" dirty="0"/>
              <a:t>Marisco:</a:t>
            </a:r>
            <a:r>
              <a:rPr lang="pt-PT" sz="2400" b="1" dirty="0"/>
              <a:t> Lagosta e camarão;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2400" b="1" u="sng" dirty="0"/>
              <a:t>Moluscos:</a:t>
            </a:r>
            <a:r>
              <a:rPr lang="pt-PT" sz="2400" b="1" dirty="0"/>
              <a:t> Polvo e lula.</a:t>
            </a:r>
          </a:p>
          <a:p>
            <a:pPr marL="0" indent="0">
              <a:buNone/>
            </a:pPr>
            <a:endParaRPr lang="pt-PT" sz="2400" b="1" dirty="0"/>
          </a:p>
          <a:p>
            <a:r>
              <a:rPr lang="pt-PT" sz="2400" b="1" dirty="0"/>
              <a:t>No Rio pesca-se: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PT" sz="2400" b="1" dirty="0"/>
              <a:t>Salmão, truta, lampreia, enguia, barbo, sável, entre outros peixes.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E5F3B37-125F-43FB-BCE6-850DC758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36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7504B9E-36FF-4233-A034-529F085C0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05078"/>
            <a:ext cx="9388654" cy="151803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8BBA5A2-6E83-409E-BC5F-3B3A7116B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735" y="4021056"/>
            <a:ext cx="2365056" cy="1279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A46F6BC-648C-439D-9DFC-348CE7044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791" y="1739699"/>
            <a:ext cx="2268460" cy="1032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EB8AE2B-19A3-4395-8DD1-7B3D880AA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1189" y="3782515"/>
            <a:ext cx="2588651" cy="1518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6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ED248B4-D205-4B9F-A20E-1B8C89E17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9" y="1579253"/>
            <a:ext cx="6864626" cy="50072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Em Portugal existem tanques onde se criam peixes com o objetivo de haver maior produção.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As principais espécies produzidas são: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 Truta;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Amêijoas;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Berbigão;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Choco;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Dourada;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Enguia;</a:t>
            </a:r>
            <a:endParaRPr lang="pt-PT" dirty="0"/>
          </a:p>
          <a:p>
            <a:pPr>
              <a:buFont typeface="Wingdings" panose="05000000000000000000" pitchFamily="2" charset="2"/>
              <a:buChar char="Ø"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3773945-81C5-4A65-BF31-57E65B4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37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C069C8D-0543-4D14-BA96-C8569F453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71501"/>
            <a:ext cx="9388654" cy="1518036"/>
          </a:xfrm>
          <a:prstGeom prst="rect">
            <a:avLst/>
          </a:prstGeom>
        </p:spPr>
      </p:pic>
      <p:sp>
        <p:nvSpPr>
          <p:cNvPr id="8" name="Seta: Em Ângulo 7">
            <a:extLst>
              <a:ext uri="{FF2B5EF4-FFF2-40B4-BE49-F238E27FC236}">
                <a16:creationId xmlns:a16="http://schemas.microsoft.com/office/drawing/2014/main" id="{0F8686EB-218B-4E00-9062-2EABE1A71A2E}"/>
              </a:ext>
            </a:extLst>
          </p:cNvPr>
          <p:cNvSpPr/>
          <p:nvPr/>
        </p:nvSpPr>
        <p:spPr>
          <a:xfrm rot="5400000">
            <a:off x="8889808" y="1012700"/>
            <a:ext cx="1019922" cy="259397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42EE165-986E-409D-AD1B-3A9FF99A3F56}"/>
              </a:ext>
            </a:extLst>
          </p:cNvPr>
          <p:cNvSpPr txBox="1"/>
          <p:nvPr/>
        </p:nvSpPr>
        <p:spPr>
          <a:xfrm>
            <a:off x="9399769" y="3001916"/>
            <a:ext cx="1868557" cy="46166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400" b="1" dirty="0"/>
              <a:t>Piscicultura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73C1ACA-8770-4E1D-A66B-592604040C8B}"/>
              </a:ext>
            </a:extLst>
          </p:cNvPr>
          <p:cNvSpPr txBox="1"/>
          <p:nvPr/>
        </p:nvSpPr>
        <p:spPr>
          <a:xfrm>
            <a:off x="4063837" y="3561641"/>
            <a:ext cx="3557288" cy="301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Ostra Portuguesa;</a:t>
            </a:r>
          </a:p>
          <a:p>
            <a:pPr indent="-285750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Robalo;</a:t>
            </a:r>
          </a:p>
          <a:p>
            <a:pPr indent="-285750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Sargo;</a:t>
            </a:r>
          </a:p>
          <a:p>
            <a:pPr indent="-285750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Tainha;</a:t>
            </a:r>
          </a:p>
          <a:p>
            <a:pPr indent="-285750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Mexilhão;</a:t>
            </a:r>
          </a:p>
          <a:p>
            <a:pPr indent="-285750">
              <a:spcBef>
                <a:spcPts val="110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Entre outras.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2C17DA2-F56D-408A-9CAE-D0E1CC5F6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367" y="4032025"/>
            <a:ext cx="3289959" cy="2191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9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F893AC-C933-48AB-A36C-13C1115EBA8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A Indústria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6603323-D20B-4806-BEE3-4FDD5281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6" y="4235054"/>
            <a:ext cx="10734260" cy="217103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b="1" dirty="0"/>
              <a:t>As matérias-primas são provenientes da agricultura, da silvicultura, da pecuária, da pesca  e da exploração mineral.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b="1" dirty="0"/>
              <a:t>A maior parte da indústria situa-se nas principais cidades, junto do litoral, devido a facilidade na distribuição dos produtos e a melhores vias de comunicação.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96A98BA-5126-40DE-8176-7E941AF7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38</a:t>
            </a:fld>
            <a:endParaRPr lang="pt-PT" noProof="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BDA0C2C-BB96-4847-B8E1-F0038D10311C}"/>
              </a:ext>
            </a:extLst>
          </p:cNvPr>
          <p:cNvSpPr txBox="1"/>
          <p:nvPr/>
        </p:nvSpPr>
        <p:spPr>
          <a:xfrm>
            <a:off x="1469892" y="1711910"/>
            <a:ext cx="1823504" cy="584775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pt-PT" sz="3200" b="1" dirty="0"/>
              <a:t>Indústria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0559724-72AF-4289-A082-8A3794E72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195" y="1528768"/>
            <a:ext cx="1536325" cy="95105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B77D969-AC4B-4D94-910C-C2396F9E3512}"/>
              </a:ext>
            </a:extLst>
          </p:cNvPr>
          <p:cNvSpPr txBox="1"/>
          <p:nvPr/>
        </p:nvSpPr>
        <p:spPr>
          <a:xfrm>
            <a:off x="5009320" y="1729971"/>
            <a:ext cx="6692349" cy="1697068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/>
              <a:t>Transformação de matérias-primas em produtos que são produzidos em fábricas por máquinas utilizadas pelos operários.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B7A1E23-476C-4E9F-996A-564053265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194" y="2596417"/>
            <a:ext cx="2494929" cy="1661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068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46E1594-C449-49CA-8682-9D03ACD12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5392" y="6256191"/>
            <a:ext cx="2993161" cy="373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2000" b="1" dirty="0"/>
              <a:t>Borges </a:t>
            </a:r>
            <a:r>
              <a:rPr lang="pt-PT" sz="2000" b="1" i="1" dirty="0" err="1"/>
              <a:t>et</a:t>
            </a:r>
            <a:r>
              <a:rPr lang="pt-PT" sz="2000" b="1" i="1" dirty="0"/>
              <a:t> al., </a:t>
            </a:r>
            <a:r>
              <a:rPr lang="pt-PT" sz="2000" b="1" dirty="0"/>
              <a:t>2019: 156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393795C-8D17-4711-B3A3-A3A8ED88F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39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517B0A9-6A14-45A2-88CC-C056F0B6F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194068"/>
            <a:ext cx="9388654" cy="1518036"/>
          </a:xfrm>
          <a:prstGeom prst="rect">
            <a:avLst/>
          </a:prstGeom>
        </p:spPr>
      </p:pic>
      <p:pic>
        <p:nvPicPr>
          <p:cNvPr id="9" name="Imagem 8" descr="Uma imagem com captura de ecrã&#10;&#10;Descrição gerada automaticamente">
            <a:extLst>
              <a:ext uri="{FF2B5EF4-FFF2-40B4-BE49-F238E27FC236}">
                <a16:creationId xmlns:a16="http://schemas.microsoft.com/office/drawing/2014/main" id="{BFB1641B-11D8-4597-A807-567617C82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293" y="1443111"/>
            <a:ext cx="6122062" cy="47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26D1D-D7A0-4154-BA6D-266E2DF475A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Os Ecossistemas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2B5F6D4-D46E-4AA3-A8FA-C7C061C0C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03" y="1735944"/>
            <a:ext cx="7654462" cy="328663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2400" b="1" dirty="0"/>
              <a:t>No Planeta Terra, as pessoas vivem em comunidade com os animais e plantas, sendo que para viver todos necessitam de: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Ar;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Água;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PT" sz="2400" b="1" dirty="0"/>
              <a:t>Luz Solar.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ACB4EF2-2CBB-45CE-933A-E89763EDE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9DF18A2-E319-4BA4-BA92-C83F731A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365" y="1838544"/>
            <a:ext cx="2926740" cy="1859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96D3F34-B1B1-46DA-83CF-966FBE881695}"/>
              </a:ext>
            </a:extLst>
          </p:cNvPr>
          <p:cNvSpPr txBox="1"/>
          <p:nvPr/>
        </p:nvSpPr>
        <p:spPr>
          <a:xfrm>
            <a:off x="8747250" y="3800551"/>
            <a:ext cx="2076970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Poluição da água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92AD7A0-1DE3-46EB-BF85-6EA94348E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653" y="3020851"/>
            <a:ext cx="3296110" cy="1854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BF7C47FA-A893-4D18-B911-E2C268D22D59}"/>
              </a:ext>
            </a:extLst>
          </p:cNvPr>
          <p:cNvSpPr txBox="1"/>
          <p:nvPr/>
        </p:nvSpPr>
        <p:spPr>
          <a:xfrm>
            <a:off x="2584175" y="5794174"/>
            <a:ext cx="7528050" cy="58907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/>
              <a:t>É importante cuidar do nosso planeta e dos seres vivos.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A0AED56-6EE5-45BA-B7F8-C4CCEDA19BDE}"/>
              </a:ext>
            </a:extLst>
          </p:cNvPr>
          <p:cNvSpPr txBox="1"/>
          <p:nvPr/>
        </p:nvSpPr>
        <p:spPr>
          <a:xfrm>
            <a:off x="4736017" y="4910892"/>
            <a:ext cx="1775382" cy="40011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Poluição do ar</a:t>
            </a:r>
          </a:p>
        </p:txBody>
      </p:sp>
    </p:spTree>
    <p:extLst>
      <p:ext uri="{BB962C8B-B14F-4D97-AF65-F5344CB8AC3E}">
        <p14:creationId xmlns:p14="http://schemas.microsoft.com/office/powerpoint/2010/main" val="280980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C87F2-9812-4AF4-90A3-E696F4FA4FD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O Comércio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837550F-DCA0-41D9-AF35-36A150507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246" y="2130873"/>
            <a:ext cx="1850008" cy="541095"/>
          </a:xfrm>
          <a:ln w="5715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3200" b="1" dirty="0"/>
              <a:t>Comércio 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D2B550B-36AC-4880-B352-ECD3109C6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40</a:t>
            </a:fld>
            <a:endParaRPr lang="pt-PT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68C0811-BC75-4BB1-8FE6-1203CA250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827" y="1925891"/>
            <a:ext cx="1536325" cy="9510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2E76F95-BF57-41C1-83EA-208868E9574D}"/>
              </a:ext>
            </a:extLst>
          </p:cNvPr>
          <p:cNvSpPr txBox="1"/>
          <p:nvPr/>
        </p:nvSpPr>
        <p:spPr>
          <a:xfrm>
            <a:off x="4929809" y="1885071"/>
            <a:ext cx="6050945" cy="1697068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PT" sz="2400" b="1" dirty="0"/>
              <a:t>É a compra e venda de produtos e é através deste que os alimentos e os produtos industriais chegam à população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E593480-C2EE-435D-A1AE-E60BDA2C451E}"/>
              </a:ext>
            </a:extLst>
          </p:cNvPr>
          <p:cNvSpPr txBox="1"/>
          <p:nvPr/>
        </p:nvSpPr>
        <p:spPr>
          <a:xfrm>
            <a:off x="1062822" y="3794174"/>
            <a:ext cx="10066355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PT" sz="2200" b="1" dirty="0"/>
              <a:t>Portugal  não tem a capacidade de produzir o suficiente para as necessidades dos seus habitantes, por isso, em determinadas alturas o nosso país: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200" b="1" dirty="0">
                <a:solidFill>
                  <a:srgbClr val="FF0000"/>
                </a:solidFill>
              </a:rPr>
              <a:t>Exporta – </a:t>
            </a:r>
            <a:r>
              <a:rPr lang="pt-PT" sz="2200" b="1" dirty="0"/>
              <a:t>Vende produtos para outros países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200" b="1" dirty="0">
                <a:solidFill>
                  <a:srgbClr val="FF0000"/>
                </a:solidFill>
              </a:rPr>
              <a:t>Importa – </a:t>
            </a:r>
            <a:r>
              <a:rPr lang="pt-PT" sz="2200" b="1" dirty="0"/>
              <a:t>Compra de produtos necessários, que pode ser feita dentro do mesmo país (Comércio interno) ou entre países diferentes (Comércio externo)</a:t>
            </a:r>
          </a:p>
        </p:txBody>
      </p:sp>
    </p:spTree>
    <p:extLst>
      <p:ext uri="{BB962C8B-B14F-4D97-AF65-F5344CB8AC3E}">
        <p14:creationId xmlns:p14="http://schemas.microsoft.com/office/powerpoint/2010/main" val="32717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m jornal, frigorífico&#10;&#10;Descrição gerada automaticamente">
            <a:extLst>
              <a:ext uri="{FF2B5EF4-FFF2-40B4-BE49-F238E27FC236}">
                <a16:creationId xmlns:a16="http://schemas.microsoft.com/office/drawing/2014/main" id="{74418728-606A-473D-AC75-CF46A1FB2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50" y="1477325"/>
            <a:ext cx="6528022" cy="4989736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56D5C89-1958-4AEE-B922-A5E2C11CF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2537" y="6096000"/>
            <a:ext cx="2584175" cy="3710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sz="1900" b="1" dirty="0"/>
              <a:t>Borges </a:t>
            </a:r>
            <a:r>
              <a:rPr lang="pt-PT" sz="1900" b="1" i="1" dirty="0" err="1"/>
              <a:t>et</a:t>
            </a:r>
            <a:r>
              <a:rPr lang="pt-PT" sz="1900" b="1" i="1" dirty="0"/>
              <a:t> al., </a:t>
            </a:r>
            <a:r>
              <a:rPr lang="pt-PT" sz="1900" b="1" dirty="0"/>
              <a:t>2019: 157</a:t>
            </a:r>
            <a:endParaRPr lang="pt-PT" sz="190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74DCBD1-E71F-40E5-B153-24BD4C405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41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9345A81-EE0C-4FAA-AE8C-23D9A719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19" y="231582"/>
            <a:ext cx="938865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A777-81ED-43A1-B4B5-262BBFE64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>
                <a:solidFill>
                  <a:schemeClr val="bg1"/>
                </a:solidFill>
              </a:rPr>
              <a:t>Os Serviços</a:t>
            </a:r>
            <a:endParaRPr lang="pt-PT" sz="4800" b="1" dirty="0">
              <a:solidFill>
                <a:schemeClr val="bg1"/>
              </a:solidFill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CDEAA5E-25D3-4246-A7EF-92F135FD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6" y="1566001"/>
            <a:ext cx="4685973" cy="46206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 Os serviços na localidades garantem a qualidade de vida da população.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 Os trabalhadores não produzem nem transformam produtos, no entanto, estes prestam serviços indispensáveis à comunidade.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0FC9810-330C-472C-AFA6-D3A3FF9B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 rtl="0"/>
            <a:fld id="{9CD8D479-8942-46E8-A226-A4E01F7A105C}" type="slidenum">
              <a:rPr lang="pt-PT" noProof="0" smtClean="0"/>
              <a:t>42</a:t>
            </a:fld>
            <a:endParaRPr lang="pt-PT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AF4443-0BB7-49DE-AFA2-60997F8D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89" y="2268782"/>
            <a:ext cx="4874774" cy="2823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12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1C01FE4-2BF7-4346-BC0A-C4F5BB42E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43</a:t>
            </a:fld>
            <a:endParaRPr lang="pt-PT" noProof="0" dirty="0"/>
          </a:p>
        </p:txBody>
      </p:sp>
      <p:pic>
        <p:nvPicPr>
          <p:cNvPr id="13" name="Marcador de Posição de Conteúdo 12">
            <a:extLst>
              <a:ext uri="{FF2B5EF4-FFF2-40B4-BE49-F238E27FC236}">
                <a16:creationId xmlns:a16="http://schemas.microsoft.com/office/drawing/2014/main" id="{0C8FB463-6F1F-404E-9DB6-D7393C810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66" y="1459558"/>
            <a:ext cx="6183587" cy="4977344"/>
          </a:xfr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9731269-2C82-4CF7-A794-8B945BF22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73" y="222204"/>
            <a:ext cx="9388654" cy="1518036"/>
          </a:xfrm>
          <a:prstGeom prst="rect">
            <a:avLst/>
          </a:prstGeom>
        </p:spPr>
      </p:pic>
      <p:pic>
        <p:nvPicPr>
          <p:cNvPr id="15" name="Imagem 14" descr="Uma imagem com pessoa, fotografia, laranja, rapariga&#10;&#10;Descrição gerada automaticamente">
            <a:extLst>
              <a:ext uri="{FF2B5EF4-FFF2-40B4-BE49-F238E27FC236}">
                <a16:creationId xmlns:a16="http://schemas.microsoft.com/office/drawing/2014/main" id="{B6A151A6-4AE7-42F5-BF23-A6431477A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37" y="3429000"/>
            <a:ext cx="2004258" cy="1966442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406C645-5E2A-4C08-8F88-01461734D644}"/>
              </a:ext>
            </a:extLst>
          </p:cNvPr>
          <p:cNvSpPr txBox="1"/>
          <p:nvPr/>
        </p:nvSpPr>
        <p:spPr>
          <a:xfrm>
            <a:off x="9380453" y="6244541"/>
            <a:ext cx="312103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900" b="1" dirty="0"/>
              <a:t>Borges </a:t>
            </a:r>
            <a:r>
              <a:rPr lang="pt-PT" sz="1900" b="1" i="1" dirty="0" err="1"/>
              <a:t>et</a:t>
            </a:r>
            <a:r>
              <a:rPr lang="pt-PT" sz="1900" b="1" i="1" dirty="0"/>
              <a:t> al., </a:t>
            </a:r>
            <a:r>
              <a:rPr lang="pt-PT" sz="1900" b="1" dirty="0"/>
              <a:t>2019: 158</a:t>
            </a:r>
            <a:endParaRPr lang="pt-PT" sz="1900" dirty="0"/>
          </a:p>
        </p:txBody>
      </p:sp>
    </p:spTree>
    <p:extLst>
      <p:ext uri="{BB962C8B-B14F-4D97-AF65-F5344CB8AC3E}">
        <p14:creationId xmlns:p14="http://schemas.microsoft.com/office/powerpoint/2010/main" val="405773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C1C7E6A-021C-4061-82C1-5065837E0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66001"/>
            <a:ext cx="10296939" cy="462068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A Zona Económica Exclusiva é …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… zona sem limite do mar em que cada país pode pescar de modo a proteger as espécies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… um tanque onde se criam peixes com o objetivo de haver maior produção.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AutoNum type="arabicParenR"/>
            </a:pPr>
            <a:r>
              <a:rPr lang="pt-PT" sz="2800" b="1" dirty="0"/>
              <a:t>… zona limite do mar em que cada país pode pescar de modo a proteger as espécies </a:t>
            </a:r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34A2CCC-7A02-4FAA-A13E-6B6843D49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44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198A4C7-371F-4CB5-98F8-4439714CC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31582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EE36A7-7316-4BEF-A020-6855861B2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825" y="4864522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9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D8D3195-08BB-4586-B4A4-F60C1C96C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Na piscicultura, em Portugal, que tipos de peixes se produzem?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Dourada, enguia, choco, robalo e mexilhão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Mexilhão, polvo, faneca, robalo e choco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Dourada, enguia, lula, camarão e faneca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E187F19-EE90-4F38-B219-92CDBBB3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45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46ECD02-CABE-437F-8151-98E13B18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31582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3D41C1C-4C20-4F9A-B80A-CAEE484E8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19" y="3185139"/>
            <a:ext cx="536494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5E06844-502A-4F5D-B219-BA39F0F83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736366"/>
            <a:ext cx="9388654" cy="46206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O que é o comércio interno?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Venda de produtos para outros países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Compra de produtos necessários dentro do mesmo país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Compra de produtos necessários entre países diferentes</a:t>
            </a:r>
          </a:p>
          <a:p>
            <a:pPr marL="457200" indent="-457200">
              <a:buAutoNum type="arabicParenR"/>
            </a:pPr>
            <a:endParaRPr lang="pt-PT" b="1" dirty="0"/>
          </a:p>
          <a:p>
            <a:pPr marL="457200" indent="-457200">
              <a:buAutoNum type="arabicParenR"/>
            </a:pPr>
            <a:endParaRPr lang="pt-PT" b="1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F829D97-9D3A-4D14-BBD9-24552B70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46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AD619EB-C7CA-459F-88D4-35318184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19" y="218330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8A11A6D-14EC-411A-A7EE-A44ECCE2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19" y="3552887"/>
            <a:ext cx="53649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7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04D3612-8967-434B-85ED-F4D07E73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1698523"/>
            <a:ext cx="9371948" cy="422519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800" b="1" dirty="0"/>
              <a:t>Qual é a finalidade dos serviços?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Garantir a qualidade de vida da população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Fazer com que alimentos e produtos industriais chegam à população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pt-PT" sz="2800" b="1" dirty="0"/>
              <a:t>Transformar matérias-primas em produtos</a:t>
            </a:r>
          </a:p>
          <a:p>
            <a:pPr marL="457200" indent="-457200">
              <a:buAutoNum type="arabicParenR"/>
            </a:pPr>
            <a:endParaRPr lang="pt-PT" sz="2000" b="1" dirty="0"/>
          </a:p>
          <a:p>
            <a:pPr marL="457200" indent="-457200">
              <a:buAutoNum type="arabicParenR"/>
            </a:pPr>
            <a:endParaRPr lang="pt-PT" sz="2000" b="1" dirty="0"/>
          </a:p>
          <a:p>
            <a:pPr marL="0" indent="0">
              <a:buNone/>
            </a:pP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92BC385-F672-413D-8347-566AD94C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47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0624684-6748-4496-95E2-03CBDB4F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25" y="364104"/>
            <a:ext cx="9388654" cy="15180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2868BAE-4F28-44E6-887B-65F75FB2D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23" y="2722740"/>
            <a:ext cx="53649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DB886C-49C0-4282-BAF0-2A0BB6F01F8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Referências Bibliográficas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EF80379-1741-42A2-8CCB-4EE26B04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027" y="2008718"/>
            <a:ext cx="9371948" cy="142028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Borges, I. </a:t>
            </a:r>
            <a:r>
              <a:rPr lang="pt-PT" sz="2400" b="1" i="1" dirty="0" err="1"/>
              <a:t>et</a:t>
            </a:r>
            <a:r>
              <a:rPr lang="pt-PT" sz="2400" b="1" i="1" dirty="0"/>
              <a:t> al.</a:t>
            </a:r>
            <a:r>
              <a:rPr lang="pt-PT" sz="2400" b="1" dirty="0"/>
              <a:t>(2019). </a:t>
            </a:r>
            <a:r>
              <a:rPr lang="pt-PT" sz="2400" b="1" i="1" dirty="0"/>
              <a:t>Pasta Mágica – Estudo de Meio 4 </a:t>
            </a:r>
            <a:r>
              <a:rPr lang="pt-PT" sz="2400" b="1" dirty="0"/>
              <a:t>- 4.º Ano. Areal 	Editores</a:t>
            </a:r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6906558-9DE6-4579-A689-3DA93491F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48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FB94E17-9CF3-48A0-B189-B9870B7A7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46" y="3139863"/>
            <a:ext cx="2063020" cy="2723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2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02FD85-8B3B-4060-BAA9-6796EE3B2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1662"/>
            <a:ext cx="9371949" cy="118356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O Ambiente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DBFC257-7638-4922-A8DB-78E06B11C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452" y="1611457"/>
            <a:ext cx="9549523" cy="188531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PT" sz="2400" b="1" dirty="0"/>
              <a:t>Os seres humanos criaram técnicas para extrair da Natureza as coisas que precisam para viver. No entanto, essas técnicas não devem criar </a:t>
            </a:r>
            <a:r>
              <a:rPr lang="pt-PT" sz="2400" b="1" u="sng" dirty="0"/>
              <a:t>desequilíbrios na Natureza</a:t>
            </a:r>
            <a:r>
              <a:rPr lang="pt-PT" sz="2400" b="1" dirty="0"/>
              <a:t>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7C9AE75-A4BE-4AB6-BD97-52E59D01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5</a:t>
            </a:fld>
            <a:endParaRPr lang="pt-PT" noProof="0" dirty="0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0AF3E9C8-E376-41ED-9828-8BDDAD0C3E89}"/>
              </a:ext>
            </a:extLst>
          </p:cNvPr>
          <p:cNvSpPr/>
          <p:nvPr/>
        </p:nvSpPr>
        <p:spPr>
          <a:xfrm>
            <a:off x="2523215" y="3394211"/>
            <a:ext cx="728870" cy="10866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3FC9963-A009-4201-8BB4-7CA63A915588}"/>
              </a:ext>
            </a:extLst>
          </p:cNvPr>
          <p:cNvSpPr txBox="1"/>
          <p:nvPr/>
        </p:nvSpPr>
        <p:spPr>
          <a:xfrm>
            <a:off x="1410026" y="4628872"/>
            <a:ext cx="2814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/>
              <a:t>Esgotar os recursos ou destruir o ambiente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141BC28-E388-4A1E-8AB9-E1F7F095C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004" y="2892285"/>
            <a:ext cx="3222900" cy="2090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BBD11A5-7BBD-42AA-8AD2-AE4A4D7B1801}"/>
              </a:ext>
            </a:extLst>
          </p:cNvPr>
          <p:cNvSpPr txBox="1"/>
          <p:nvPr/>
        </p:nvSpPr>
        <p:spPr>
          <a:xfrm>
            <a:off x="8987790" y="5048829"/>
            <a:ext cx="2095553" cy="70788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Parque Nacional Peneda-Gerês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18ADF0B6-7B8E-443F-8545-160206F0F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058" y="3648577"/>
            <a:ext cx="3129104" cy="1754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1C1B55-0948-476A-82DA-FD3745924A45}"/>
              </a:ext>
            </a:extLst>
          </p:cNvPr>
          <p:cNvSpPr txBox="1"/>
          <p:nvPr/>
        </p:nvSpPr>
        <p:spPr>
          <a:xfrm>
            <a:off x="5554733" y="5429276"/>
            <a:ext cx="2173356" cy="70788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Parque Nacional da Ria Formosa</a:t>
            </a:r>
          </a:p>
        </p:txBody>
      </p:sp>
    </p:spTree>
    <p:extLst>
      <p:ext uri="{BB962C8B-B14F-4D97-AF65-F5344CB8AC3E}">
        <p14:creationId xmlns:p14="http://schemas.microsoft.com/office/powerpoint/2010/main" val="2793584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E3A10F-1CB2-4E61-879B-59310B3F05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pt-PT" sz="4400" b="1" dirty="0">
                <a:solidFill>
                  <a:schemeClr val="bg1"/>
                </a:solidFill>
              </a:rPr>
              <a:t>Principais atividades produtivas nacionais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5CC8E85-DD83-44A8-94D2-10681A25A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8664" y="1582387"/>
            <a:ext cx="10712519" cy="316189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u="sng" dirty="0"/>
              <a:t> O Setor Primário</a:t>
            </a:r>
          </a:p>
          <a:p>
            <a:pPr>
              <a:lnSpc>
                <a:spcPct val="150000"/>
              </a:lnSpc>
            </a:pPr>
            <a:r>
              <a:rPr lang="pt-PT" sz="2400" dirty="0"/>
              <a:t> </a:t>
            </a:r>
            <a:r>
              <a:rPr lang="pt-PT" sz="2400" b="1" dirty="0"/>
              <a:t>São atividades extrativas que estão diretamente ligadas à Natureza, ou seja, extraem-se ou produzem matérias-primas a partir de recursos naturais.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400" b="1" u="sng" dirty="0"/>
              <a:t>Ex:</a:t>
            </a:r>
            <a:r>
              <a:rPr lang="pt-PT" sz="2400" b="1" dirty="0"/>
              <a:t> Agricultura, pecuária, pesca, exploração mineira e silvicultura 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61ABF48-BE9D-451C-81B3-E4424B528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6</a:t>
            </a:fld>
            <a:endParaRPr lang="pt-PT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0BCC66F-25C1-421A-9621-DF5386C7B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64" y="4541427"/>
            <a:ext cx="2860504" cy="190700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EC8512E-EC72-47A5-889B-61EA508E0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97"/>
          <a:stretch/>
        </p:blipFill>
        <p:spPr>
          <a:xfrm>
            <a:off x="8562961" y="4095252"/>
            <a:ext cx="2874641" cy="17847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9097538-7ADC-4FA3-B3C6-CD9B0AF18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729" y="4541426"/>
            <a:ext cx="2542670" cy="19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86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FB2E591-9E09-4B03-AA21-BAD6AC16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63" y="393172"/>
            <a:ext cx="9723963" cy="1450974"/>
          </a:xfrm>
          <a:prstGeom prst="rect">
            <a:avLst/>
          </a:prstGeom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BAE78E4-641D-49E8-961B-86015E48D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216" y="1747894"/>
            <a:ext cx="9395454" cy="326596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PT" dirty="0"/>
              <a:t> </a:t>
            </a:r>
            <a:r>
              <a:rPr lang="pt-PT" sz="2400" b="1" u="sng" dirty="0"/>
              <a:t>O Setor Secundário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b="1" dirty="0"/>
              <a:t>É constituído por atividades que transformam as </a:t>
            </a:r>
            <a:r>
              <a:rPr lang="pt-PT" sz="2400" b="1" u="sng" dirty="0"/>
              <a:t>matérias-primas</a:t>
            </a:r>
            <a:r>
              <a:rPr lang="pt-PT" sz="2400" b="1" dirty="0"/>
              <a:t> em outros produtos.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2400" b="1" u="sng" dirty="0"/>
              <a:t>Ex:</a:t>
            </a:r>
            <a:r>
              <a:rPr lang="pt-PT" sz="2400" b="1" dirty="0"/>
              <a:t> Indústrias transformadoras, artesanato, construção civil,  indústria têxtil, indústria automóvel, indústria transformadora da energia</a:t>
            </a:r>
          </a:p>
          <a:p>
            <a:pPr>
              <a:buFont typeface="Wingdings" panose="05000000000000000000" pitchFamily="2" charset="2"/>
              <a:buChar char="Ø"/>
            </a:pPr>
            <a:endParaRPr lang="pt-PT" b="1" u="sng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3063588-449A-46C6-A3C5-41409F9A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7</a:t>
            </a:fld>
            <a:endParaRPr lang="pt-PT" noProof="0" dirty="0"/>
          </a:p>
        </p:txBody>
      </p:sp>
      <p:sp>
        <p:nvSpPr>
          <p:cNvPr id="2" name="Seta: Em Ângulo 1">
            <a:extLst>
              <a:ext uri="{FF2B5EF4-FFF2-40B4-BE49-F238E27FC236}">
                <a16:creationId xmlns:a16="http://schemas.microsoft.com/office/drawing/2014/main" id="{7C9532E4-B629-450B-B560-652C312F0A16}"/>
              </a:ext>
            </a:extLst>
          </p:cNvPr>
          <p:cNvSpPr/>
          <p:nvPr/>
        </p:nvSpPr>
        <p:spPr>
          <a:xfrm rot="5400000">
            <a:off x="10169385" y="2642154"/>
            <a:ext cx="1116497" cy="109992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B05414D-7DD0-4836-AF28-6ED00F3C8CFC}"/>
              </a:ext>
            </a:extLst>
          </p:cNvPr>
          <p:cNvSpPr txBox="1"/>
          <p:nvPr/>
        </p:nvSpPr>
        <p:spPr>
          <a:xfrm>
            <a:off x="9835455" y="3832205"/>
            <a:ext cx="2054086" cy="70788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pt-PT" sz="2000" b="1" dirty="0"/>
              <a:t>Provenientes do setor Primário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BCAF917-49CD-4D9F-A21A-C5414BB0F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997" y="4716871"/>
            <a:ext cx="2534892" cy="18324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578D862-A299-48CA-9499-708BE1FB5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743" y="4763105"/>
            <a:ext cx="2617949" cy="17452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B8D6D6D-D252-4862-A05F-4DC16CA24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348" y="4760448"/>
            <a:ext cx="2628215" cy="174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5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D5ED7E3-F922-4144-B150-6DB780652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89" y="1719975"/>
            <a:ext cx="10028819" cy="24494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2400" b="1" dirty="0"/>
              <a:t> </a:t>
            </a:r>
            <a:r>
              <a:rPr lang="pt-PT" sz="2400" b="1" u="sng" dirty="0"/>
              <a:t>O Setor Terciário</a:t>
            </a:r>
          </a:p>
          <a:p>
            <a:pPr>
              <a:lnSpc>
                <a:spcPct val="150000"/>
              </a:lnSpc>
            </a:pPr>
            <a:r>
              <a:rPr lang="pt-PT" sz="2400" b="1" dirty="0"/>
              <a:t>Setor que fornece serviços à comunidade.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PT" sz="2400" b="1" u="sng" dirty="0"/>
              <a:t>Ex:</a:t>
            </a:r>
            <a:r>
              <a:rPr lang="pt-PT" sz="2400" b="1" dirty="0"/>
              <a:t> Turismo, Comércio, Saúde, Transportes, Educação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C6F6057-D48C-46F0-BC51-E99A7A727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8</a:t>
            </a:fld>
            <a:endParaRPr lang="pt-PT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E803AE7-AD9B-4EDC-A015-75DD796D6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018" y="264309"/>
            <a:ext cx="9723963" cy="145707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487BAF8-651C-4763-84F9-B1D87B77D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113" y="1828800"/>
            <a:ext cx="2590080" cy="17199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13C561-9AE9-4BEF-BFFA-8229A19A9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447" y="3903597"/>
            <a:ext cx="2811117" cy="187161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5D8C95A-A204-4B9F-827D-6A2A2FCC3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589" y="3988278"/>
            <a:ext cx="2873858" cy="172431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B16F734-34ED-4014-8D78-CB5952AA8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466" y="4333461"/>
            <a:ext cx="2994962" cy="20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78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7DB0CE-B2F3-480E-AD24-A8F8AA252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5" y="336245"/>
            <a:ext cx="9371949" cy="1183566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Questionário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C8ECBA9-2D5B-4597-8911-A7618FA80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078" y="1878783"/>
            <a:ext cx="9371948" cy="252892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pt-PT" sz="11200" b="1" dirty="0"/>
              <a:t>Qual é o setor que extrai ou produz matérias-primas?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11200" b="1" dirty="0"/>
              <a:t>Setor Primário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11200" b="1" dirty="0"/>
              <a:t>Setor Secundário</a:t>
            </a:r>
          </a:p>
          <a:p>
            <a:pPr marL="342900" indent="-342900">
              <a:lnSpc>
                <a:spcPct val="170000"/>
              </a:lnSpc>
              <a:buAutoNum type="arabicParenR"/>
            </a:pPr>
            <a:r>
              <a:rPr lang="pt-PT" sz="11200" b="1" dirty="0"/>
              <a:t>Setor Terciário  </a:t>
            </a:r>
          </a:p>
          <a:p>
            <a:pPr marL="0" indent="0">
              <a:buNone/>
            </a:pPr>
            <a:endParaRPr lang="pt-PT" sz="2800" b="1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AED03A8-9C0F-4879-9A48-B2494DE8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CD8D479-8942-46E8-A226-A4E01F7A105C}" type="slidenum">
              <a:rPr lang="pt-PT" noProof="0" smtClean="0"/>
              <a:t>9</a:t>
            </a:fld>
            <a:endParaRPr lang="pt-PT" noProof="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1B6E0F-35E8-43B0-91A4-AE172EC388E3}"/>
              </a:ext>
            </a:extLst>
          </p:cNvPr>
          <p:cNvSpPr/>
          <p:nvPr/>
        </p:nvSpPr>
        <p:spPr>
          <a:xfrm>
            <a:off x="1494246" y="2845456"/>
            <a:ext cx="521888" cy="4752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6092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theme/theme1.xml><?xml version="1.0" encoding="utf-8"?>
<a:theme xmlns:a="http://schemas.openxmlformats.org/drawingml/2006/main" name="Ecologi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4206_TF03098889" id="{D115C572-554F-48B0-9E4A-4D48C9DEA510}" vid="{18218191-0D3D-4EE9-B002-9EBB13C335E4}"/>
    </a:ext>
  </a:extLst>
</a:theme>
</file>

<file path=ppt/theme/theme2.xml><?xml version="1.0" encoding="utf-8"?>
<a:theme xmlns:a="http://schemas.openxmlformats.org/drawingml/2006/main" name="Tema do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1715</Words>
  <Application>Microsoft Office PowerPoint</Application>
  <PresentationFormat>Ecrã Panorâmico</PresentationFormat>
  <Paragraphs>260</Paragraphs>
  <Slides>48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48</vt:i4>
      </vt:variant>
    </vt:vector>
  </HeadingPairs>
  <TitlesOfParts>
    <vt:vector size="52" baseType="lpstr">
      <vt:lpstr>Arial</vt:lpstr>
      <vt:lpstr>Corbel</vt:lpstr>
      <vt:lpstr>Wingdings</vt:lpstr>
      <vt:lpstr>Ecologia 16x9</vt:lpstr>
      <vt:lpstr>As Principais atividades Produtivas Nacionais</vt:lpstr>
      <vt:lpstr>As atividades Económicas</vt:lpstr>
      <vt:lpstr>As atividades Económicas</vt:lpstr>
      <vt:lpstr>Os Ecossistemas</vt:lpstr>
      <vt:lpstr>O Ambiente</vt:lpstr>
      <vt:lpstr>Principais atividades produtivas nacionais</vt:lpstr>
      <vt:lpstr>Apresentação do PowerPoint</vt:lpstr>
      <vt:lpstr>Apresentação do PowerPoint</vt:lpstr>
      <vt:lpstr>Questionário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Agricultura</vt:lpstr>
      <vt:lpstr>Apresentação do PowerPoint</vt:lpstr>
      <vt:lpstr>Apresentação do PowerPoint</vt:lpstr>
      <vt:lpstr>Apresentação do PowerPoint</vt:lpstr>
      <vt:lpstr>A Silvicultura</vt:lpstr>
      <vt:lpstr>Apresentação do PowerPoint</vt:lpstr>
      <vt:lpstr>Apresentação do PowerPoint</vt:lpstr>
      <vt:lpstr>A Pecuária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Mostra que sabes…</vt:lpstr>
      <vt:lpstr>Apresentação do PowerPoint</vt:lpstr>
      <vt:lpstr>Apresentação do PowerPoint</vt:lpstr>
      <vt:lpstr>Apresentação do PowerPoint</vt:lpstr>
      <vt:lpstr>Apresentação do PowerPoint</vt:lpstr>
      <vt:lpstr>A Pesca</vt:lpstr>
      <vt:lpstr>Apresentação do PowerPoint</vt:lpstr>
      <vt:lpstr>Apresentação do PowerPoint</vt:lpstr>
      <vt:lpstr>Apresentação do PowerPoint</vt:lpstr>
      <vt:lpstr>A Indústria</vt:lpstr>
      <vt:lpstr>Apresentação do PowerPoint</vt:lpstr>
      <vt:lpstr>O Comércio</vt:lpstr>
      <vt:lpstr>Apresentação do PowerPoint</vt:lpstr>
      <vt:lpstr>Os Serviços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 Bibliográficas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Principais atividades Produtivas Nacionais</dc:title>
  <dc:creator>Ana Isabel Fernandes</dc:creator>
  <cp:lastModifiedBy>Ana Isabel Fernandes</cp:lastModifiedBy>
  <cp:revision>26</cp:revision>
  <dcterms:created xsi:type="dcterms:W3CDTF">2020-05-18T20:22:39Z</dcterms:created>
  <dcterms:modified xsi:type="dcterms:W3CDTF">2020-05-29T09:17:26Z</dcterms:modified>
</cp:coreProperties>
</file>